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9" r:id="rId5"/>
    <p:sldId id="272" r:id="rId6"/>
    <p:sldId id="273" r:id="rId7"/>
    <p:sldId id="274" r:id="rId8"/>
    <p:sldId id="259" r:id="rId9"/>
    <p:sldId id="275" r:id="rId10"/>
    <p:sldId id="27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 autoAdjust="0"/>
    <p:restoredTop sz="85918" autoAdjust="0"/>
  </p:normalViewPr>
  <p:slideViewPr>
    <p:cSldViewPr>
      <p:cViewPr varScale="1">
        <p:scale>
          <a:sx n="105" d="100"/>
          <a:sy n="105" d="100"/>
        </p:scale>
        <p:origin x="217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9FBF35-D604-3247-8F14-DE363E84DD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BEA1E-A0E4-FD41-8A9E-D239540D60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40DC-7307-6940-9821-3E5B4D608C07}" type="datetimeFigureOut">
              <a:rPr lang="en-US" smtClean="0"/>
              <a:t>6/9/20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587AD-72B8-FF46-BD55-5DBD92BD24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CC678F-4AEF-0F48-AD90-578991B1F1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BF54C-42E7-B544-A99D-9691AF2E1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07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6/9/20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Lee Prince / Shutterstock.com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may want to reinforce the following with your students to give them further insight into offering sacrifice: Abel offers his best; Cain does not. Leviticus emphasizes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worthy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Temple sacrifices, not ones that are excessive or unwanted. Jesus is the best humanity has to offer. And Christ’s sacrifice on the cross was a sign of God’s love and devotion to us.</a:t>
            </a:r>
            <a:endParaRPr lang="en-US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38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VladisChern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26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Adam Jan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Figel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70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Masha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Arkulis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76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EmmanuelMwedzi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38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Irmhild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B / Shutterstock.com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45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Thoom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70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Kris L / Shutterstock.com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Watch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Overview: Leviticus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en-US" sz="1200" i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https://www.youtube.com/watch?v=IJ-FekWUZzE</a:t>
            </a:r>
            <a:endParaRPr lang="en-US" sz="1200" b="0" i="1" u="none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51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Solomnikov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69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543800" y="6019800"/>
            <a:ext cx="1676400" cy="304800"/>
          </a:xfrm>
        </p:spPr>
        <p:txBody>
          <a:bodyPr lIns="0" anchor="ctr" anchorCtr="0">
            <a:normAutofit/>
          </a:bodyPr>
          <a:lstStyle>
            <a:lvl1pPr algn="l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Document # TX000000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6/9/20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/>
          <a:lstStyle/>
          <a:p>
            <a:r>
              <a:rPr lang="en-US" dirty="0">
                <a:effectLst/>
              </a:rPr>
              <a:t>Pointing toward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Christ’s Sacrifice 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-30866" y="3810000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The Paschal Mystery and the Gospels</a:t>
            </a:r>
          </a:p>
          <a:p>
            <a:pPr marL="0" indent="0" algn="ctr">
              <a:buNone/>
            </a:pPr>
            <a:r>
              <a:rPr lang="en-US" dirty="0"/>
              <a:t>Unit 1, Chapter 3</a:t>
            </a:r>
          </a:p>
        </p:txBody>
      </p:sp>
      <p:sp>
        <p:nvSpPr>
          <p:cNvPr id="5" name="Text Placeholder 3"/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TX006557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32"/>
            <a:ext cx="7696200" cy="1132367"/>
          </a:xfrm>
        </p:spPr>
        <p:txBody>
          <a:bodyPr>
            <a:normAutofit/>
          </a:bodyPr>
          <a:lstStyle/>
          <a:p>
            <a:r>
              <a:rPr lang="en-US" dirty="0"/>
              <a:t>What Is the Connection between </a:t>
            </a:r>
            <a:br>
              <a:rPr lang="en-US" dirty="0"/>
            </a:br>
            <a:r>
              <a:rPr lang="en-US" dirty="0"/>
              <a:t>Love and Sacrifice?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4C5711-D739-46CB-A006-07760E4DF52C}"/>
              </a:ext>
            </a:extLst>
          </p:cNvPr>
          <p:cNvSpPr txBox="1">
            <a:spLocks/>
          </p:cNvSpPr>
          <p:nvPr/>
        </p:nvSpPr>
        <p:spPr>
          <a:xfrm>
            <a:off x="4419600" y="1905000"/>
            <a:ext cx="4419600" cy="4658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/>
              <a:t>Theological Virtue of Love </a:t>
            </a:r>
            <a:br>
              <a:rPr lang="en-US" dirty="0"/>
            </a:br>
            <a:r>
              <a:rPr lang="en-US" dirty="0"/>
              <a:t>(charity) 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giving of ourselves for the good of another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/>
              <a:t>putting others’ </a:t>
            </a:r>
            <a:r>
              <a:rPr lang="en-US" dirty="0"/>
              <a:t>needs </a:t>
            </a:r>
            <a:br>
              <a:rPr lang="en-US" dirty="0"/>
            </a:br>
            <a:r>
              <a:rPr lang="en-US" dirty="0"/>
              <a:t>before our own</a:t>
            </a:r>
          </a:p>
          <a:p>
            <a:pPr marL="346075" lvl="0" indent="-346075">
              <a:lnSpc>
                <a:spcPct val="100000"/>
              </a:lnSpc>
            </a:pPr>
            <a:r>
              <a:rPr lang="en-US" dirty="0"/>
              <a:t>Loving God above all else means a willingness to </a:t>
            </a:r>
            <a:br>
              <a:rPr lang="en-US" dirty="0"/>
            </a:br>
            <a:r>
              <a:rPr lang="en-US" dirty="0"/>
              <a:t>sacrifice  .  .  .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offering the best one can give to God and others’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as a sign of love and devotion to God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2E0D97-F40A-4D1F-B391-9701E8CBA6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" y="1981200"/>
            <a:ext cx="4247791" cy="283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4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7300" y="914400"/>
            <a:ext cx="6629400" cy="1219200"/>
          </a:xfrm>
        </p:spPr>
        <p:txBody>
          <a:bodyPr>
            <a:noAutofit/>
          </a:bodyPr>
          <a:lstStyle/>
          <a:p>
            <a:pPr algn="ctr"/>
            <a:r>
              <a:rPr lang="en-US" sz="2600" dirty="0"/>
              <a:t>How are the Old Testament sacrifices connected to Jesus’ sacrifice?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840229-21E0-4685-9B0B-89EE634E6B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133600"/>
            <a:ext cx="41148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47799" y="645227"/>
            <a:ext cx="3810001" cy="1066800"/>
          </a:xfrm>
        </p:spPr>
        <p:txBody>
          <a:bodyPr>
            <a:normAutofit/>
          </a:bodyPr>
          <a:lstStyle/>
          <a:p>
            <a:r>
              <a:rPr lang="en-US" dirty="0"/>
              <a:t>Paschal Mystery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24400" y="1594995"/>
            <a:ext cx="3810001" cy="4373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Paschal Mystery refers to the work of salvation accomplished by Jesus Christ through his</a:t>
            </a:r>
          </a:p>
          <a:p>
            <a:pPr lvl="0"/>
            <a:r>
              <a:rPr lang="en-US" dirty="0"/>
              <a:t>Passion—the suffering of Jesus</a:t>
            </a:r>
          </a:p>
          <a:p>
            <a:pPr lvl="0"/>
            <a:r>
              <a:rPr lang="en-US" dirty="0"/>
              <a:t>death on the cross</a:t>
            </a:r>
          </a:p>
          <a:p>
            <a:pPr lvl="0"/>
            <a:r>
              <a:rPr lang="en-US" dirty="0"/>
              <a:t>Resurrection from the dead</a:t>
            </a:r>
          </a:p>
          <a:p>
            <a:r>
              <a:rPr lang="en-US" dirty="0"/>
              <a:t>Ascension into Heaven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D891C2-4488-4D7F-80F7-724E3D2049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957" y="1594995"/>
            <a:ext cx="3119066" cy="44549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760142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/>
              <a:t>Paschal Mystery Prefigured in </a:t>
            </a:r>
            <a:br>
              <a:rPr lang="en-US" dirty="0"/>
            </a:br>
            <a:r>
              <a:rPr lang="en-US" dirty="0"/>
              <a:t>Old Testament, Part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90600" y="2016087"/>
            <a:ext cx="6477000" cy="4373563"/>
          </a:xfrm>
        </p:spPr>
        <p:txBody>
          <a:bodyPr/>
          <a:lstStyle/>
          <a:p>
            <a:pPr lvl="0"/>
            <a:r>
              <a:rPr lang="en-US" dirty="0"/>
              <a:t>Abraham and Isaac 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Father willing to sacrifice only beloved son, who carried the wood that he was placed on and was freed from death on the third day.</a:t>
            </a:r>
          </a:p>
          <a:p>
            <a:pPr lvl="0"/>
            <a:r>
              <a:rPr lang="en-US" dirty="0"/>
              <a:t>Exodus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Israelites saved from </a:t>
            </a:r>
            <a:br>
              <a:rPr lang="en-US" dirty="0"/>
            </a:br>
            <a:r>
              <a:rPr lang="en-US" dirty="0"/>
              <a:t>death and freed from </a:t>
            </a:r>
            <a:br>
              <a:rPr lang="en-US" dirty="0"/>
            </a:br>
            <a:r>
              <a:rPr lang="en-US" dirty="0"/>
              <a:t>slavery.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4447EC-1400-45E1-A386-DB23DC7C6C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793274"/>
            <a:ext cx="3429332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64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760142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/>
              <a:t>Paschal Mystery Prefigured in </a:t>
            </a:r>
            <a:br>
              <a:rPr lang="en-US" dirty="0"/>
            </a:br>
            <a:r>
              <a:rPr lang="en-US" dirty="0"/>
              <a:t>Old Testament, Part 2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90600" y="2016087"/>
            <a:ext cx="6477000" cy="43735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Leviticus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sacrifice and offering </a:t>
            </a:r>
            <a:br>
              <a:rPr lang="en-US" dirty="0"/>
            </a:br>
            <a:r>
              <a:rPr lang="en-US" dirty="0"/>
              <a:t>the best of what one has </a:t>
            </a:r>
          </a:p>
          <a:p>
            <a:pPr lvl="0"/>
            <a:r>
              <a:rPr lang="en-US" dirty="0"/>
              <a:t>Prophets</a:t>
            </a:r>
          </a:p>
          <a:p>
            <a:pPr marL="627063" lvl="1" indent="-287338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messages: to be faithful </a:t>
            </a:r>
            <a:br>
              <a:rPr lang="en-US" dirty="0"/>
            </a:br>
            <a:r>
              <a:rPr lang="en-US" dirty="0"/>
              <a:t>to God and act justly</a:t>
            </a:r>
          </a:p>
          <a:p>
            <a:pPr marL="627063" lvl="1" indent="-287338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fate: lives threatened because they spoke the truth and challenged the way of life of many people in authority</a:t>
            </a:r>
          </a:p>
          <a:p>
            <a:pPr marL="627063" lvl="1" indent="-287338">
              <a:buSzPct val="85000"/>
              <a:buFont typeface="Courier New" panose="02070309020205020404" pitchFamily="49" charset="0"/>
              <a:buChar char="o"/>
            </a:pPr>
            <a:r>
              <a:rPr lang="en-US" dirty="0"/>
              <a:t>hope: a suffering messiah will come and offer salvation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0B717D-13B4-4792-8B4F-0B34FBAF7D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50"/>
          <a:stretch/>
        </p:blipFill>
        <p:spPr>
          <a:xfrm>
            <a:off x="5181600" y="1600200"/>
            <a:ext cx="3429000" cy="24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17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760142"/>
            <a:ext cx="8229600" cy="840058"/>
          </a:xfrm>
        </p:spPr>
        <p:txBody>
          <a:bodyPr>
            <a:normAutofit/>
          </a:bodyPr>
          <a:lstStyle/>
          <a:p>
            <a:r>
              <a:rPr lang="en-US" dirty="0"/>
              <a:t>The “Paschal” in Paschal Mystery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19400" y="1600200"/>
            <a:ext cx="57912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The Paschal Lamb is a typology throughout Scripture:</a:t>
            </a:r>
          </a:p>
          <a:p>
            <a:pPr lvl="0"/>
            <a:r>
              <a:rPr lang="en-US" sz="1800" i="1" dirty="0"/>
              <a:t>Exodus:</a:t>
            </a:r>
            <a:r>
              <a:rPr lang="en-US" sz="1800" dirty="0"/>
              <a:t> Passover celebration is held on the evening before the tenth plague. The Israelites were saved by marking their doorposts with the blood of the Paschal (Passover) Lamb.</a:t>
            </a:r>
          </a:p>
          <a:p>
            <a:pPr lvl="0"/>
            <a:r>
              <a:rPr lang="en-US" sz="1800" i="1" dirty="0"/>
              <a:t>Synoptic Gospels:</a:t>
            </a:r>
            <a:r>
              <a:rPr lang="en-US" sz="1800" dirty="0"/>
              <a:t> Jesus and the Apostles are celebrating the Passover meal at the Last Supper; Jesus equates himself with the Paschal Lamb.</a:t>
            </a:r>
          </a:p>
          <a:p>
            <a:pPr lvl="0">
              <a:spcAft>
                <a:spcPts val="1200"/>
              </a:spcAft>
            </a:pPr>
            <a:r>
              <a:rPr lang="en-US" sz="1800" i="1" dirty="0"/>
              <a:t>Gospel of John:</a:t>
            </a:r>
            <a:r>
              <a:rPr lang="en-US" sz="1800" dirty="0"/>
              <a:t> Jesus is sentenced to death at </a:t>
            </a:r>
            <a:br>
              <a:rPr lang="en-US" sz="1800" dirty="0"/>
            </a:br>
            <a:r>
              <a:rPr lang="en-US" sz="1800" dirty="0"/>
              <a:t>the same time the Passover lambs are being slaughtered.</a:t>
            </a:r>
          </a:p>
          <a:p>
            <a:pPr marL="0" indent="0">
              <a:buNone/>
            </a:pPr>
            <a:r>
              <a:rPr lang="en-US" sz="1800" dirty="0"/>
              <a:t>What do these point to?</a:t>
            </a:r>
          </a:p>
          <a:p>
            <a:pPr lvl="0"/>
            <a:r>
              <a:rPr lang="en-US" sz="1800" dirty="0"/>
              <a:t>Jesus is the unblemished (sinless) Lamb of God, the Paschal Lamb, sacrificed on the cross.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CD4E43-3404-4871-8741-D5F35BD540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1600200"/>
            <a:ext cx="2587719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87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683942"/>
            <a:ext cx="8229600" cy="840058"/>
          </a:xfrm>
        </p:spPr>
        <p:txBody>
          <a:bodyPr>
            <a:normAutofit/>
          </a:bodyPr>
          <a:lstStyle/>
          <a:p>
            <a:r>
              <a:rPr lang="en-US" dirty="0"/>
              <a:t>Atonement for Sin Prefigured, Part 1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447800"/>
            <a:ext cx="6096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i="1" dirty="0"/>
              <a:t>The Book of Leviticus:</a:t>
            </a:r>
            <a:r>
              <a:rPr lang="en-US" sz="2200" dirty="0"/>
              <a:t> Yom Kippur, </a:t>
            </a:r>
            <a:br>
              <a:rPr lang="en-US" sz="2200" dirty="0"/>
            </a:br>
            <a:r>
              <a:rPr lang="en-US" sz="2200" dirty="0"/>
              <a:t>or Day of Atonement </a:t>
            </a:r>
          </a:p>
          <a:p>
            <a:pPr lvl="0"/>
            <a:r>
              <a:rPr lang="en-US" sz="2200" dirty="0"/>
              <a:t>purification ritual—high priest </a:t>
            </a:r>
            <a:br>
              <a:rPr lang="en-US" sz="2200" dirty="0"/>
            </a:br>
            <a:r>
              <a:rPr lang="en-US" sz="2200" dirty="0"/>
              <a:t>atones for sins through the </a:t>
            </a:r>
            <a:br>
              <a:rPr lang="en-US" sz="2200" dirty="0"/>
            </a:br>
            <a:r>
              <a:rPr lang="en-US" sz="2200" dirty="0"/>
              <a:t>lifeblood of a sacrificed goat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sz="2200" dirty="0"/>
              <a:t>The community acknowledges </a:t>
            </a:r>
            <a:br>
              <a:rPr lang="en-US" sz="2200" dirty="0"/>
            </a:br>
            <a:r>
              <a:rPr lang="en-US" sz="2200" dirty="0"/>
              <a:t>and takes responsibility for </a:t>
            </a:r>
            <a:br>
              <a:rPr lang="en-US" sz="2200" dirty="0"/>
            </a:br>
            <a:r>
              <a:rPr lang="en-US" sz="2200" dirty="0"/>
              <a:t>their sins.</a:t>
            </a:r>
          </a:p>
          <a:p>
            <a:pPr lvl="0"/>
            <a:r>
              <a:rPr lang="en-US" sz="2200" dirty="0"/>
              <a:t>scapegoat—not blamed for sins, </a:t>
            </a:r>
            <a:br>
              <a:rPr lang="en-US" sz="2200" dirty="0"/>
            </a:br>
            <a:r>
              <a:rPr lang="en-US" sz="2200" dirty="0"/>
              <a:t>but takes on sins 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r>
              <a:rPr lang="en-US" sz="2200" dirty="0"/>
              <a:t>symbolically releases community from guilt and allows them to be reconciled </a:t>
            </a:r>
            <a:br>
              <a:rPr lang="en-US" sz="2200" dirty="0"/>
            </a:br>
            <a:r>
              <a:rPr lang="en-US" sz="2200" dirty="0"/>
              <a:t>with God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4DC4C3-E1FC-4CD9-B335-763D479A9E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47"/>
          <a:stretch/>
        </p:blipFill>
        <p:spPr>
          <a:xfrm>
            <a:off x="5715000" y="1600200"/>
            <a:ext cx="2799702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34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89233"/>
            <a:ext cx="6477000" cy="1132367"/>
          </a:xfrm>
        </p:spPr>
        <p:txBody>
          <a:bodyPr>
            <a:normAutofit/>
          </a:bodyPr>
          <a:lstStyle/>
          <a:p>
            <a:r>
              <a:rPr lang="en-US" i="1" dirty="0"/>
              <a:t>Paul’s Letter to the Hebrews: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Jesus Christ  .  .  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4C5711-D739-46CB-A006-07760E4DF52C}"/>
              </a:ext>
            </a:extLst>
          </p:cNvPr>
          <p:cNvSpPr txBox="1">
            <a:spLocks/>
          </p:cNvSpPr>
          <p:nvPr/>
        </p:nvSpPr>
        <p:spPr>
          <a:xfrm>
            <a:off x="1219200" y="2057400"/>
            <a:ext cx="3485035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/>
              <a:t>is the high priest </a:t>
            </a:r>
          </a:p>
          <a:p>
            <a:pPr lvl="0"/>
            <a:r>
              <a:rPr lang="en-US" dirty="0"/>
              <a:t>is the sacrifice </a:t>
            </a:r>
          </a:p>
          <a:p>
            <a:pPr lvl="0"/>
            <a:r>
              <a:rPr lang="en-US" dirty="0"/>
              <a:t>is not blamed for our sins, but takes on our sins</a:t>
            </a:r>
          </a:p>
          <a:p>
            <a:pPr lvl="0"/>
            <a:r>
              <a:rPr lang="en-US" dirty="0"/>
              <a:t>atones for our sins </a:t>
            </a:r>
            <a:br>
              <a:rPr lang="en-US" dirty="0"/>
            </a:br>
            <a:r>
              <a:rPr lang="en-US" dirty="0"/>
              <a:t>through his blood</a:t>
            </a:r>
          </a:p>
          <a:p>
            <a:pPr lvl="0"/>
            <a:r>
              <a:rPr lang="en-US" dirty="0"/>
              <a:t>releases us to be </a:t>
            </a:r>
            <a:br>
              <a:rPr lang="en-US" dirty="0"/>
            </a:br>
            <a:r>
              <a:rPr lang="en-US" dirty="0"/>
              <a:t>reconciled with God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5FF40D-3BED-4FA2-895B-1437C8D95D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7"/>
          <a:stretch/>
        </p:blipFill>
        <p:spPr>
          <a:xfrm>
            <a:off x="4890977" y="2133600"/>
            <a:ext cx="3485035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760172"/>
            <a:ext cx="6477000" cy="1132367"/>
          </a:xfrm>
        </p:spPr>
        <p:txBody>
          <a:bodyPr>
            <a:normAutofit/>
          </a:bodyPr>
          <a:lstStyle/>
          <a:p>
            <a:r>
              <a:rPr lang="en-US" dirty="0"/>
              <a:t>Atonement and God’s Forgiveness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4C5711-D739-46CB-A006-07760E4DF52C}"/>
              </a:ext>
            </a:extLst>
          </p:cNvPr>
          <p:cNvSpPr txBox="1">
            <a:spLocks/>
          </p:cNvSpPr>
          <p:nvPr/>
        </p:nvSpPr>
        <p:spPr>
          <a:xfrm>
            <a:off x="1295400" y="1757719"/>
            <a:ext cx="3485035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God does </a:t>
            </a:r>
            <a:r>
              <a:rPr lang="en-US" i="1" dirty="0"/>
              <a:t>not demand</a:t>
            </a:r>
            <a:r>
              <a:rPr lang="en-US" dirty="0"/>
              <a:t> the sacrifice of his Son.</a:t>
            </a:r>
          </a:p>
          <a:p>
            <a:pPr lvl="0"/>
            <a:r>
              <a:rPr lang="en-US" dirty="0"/>
              <a:t>The Father did </a:t>
            </a:r>
            <a:r>
              <a:rPr lang="en-US" i="1" dirty="0"/>
              <a:t>not</a:t>
            </a:r>
            <a:r>
              <a:rPr lang="en-US" dirty="0"/>
              <a:t> </a:t>
            </a:r>
            <a:r>
              <a:rPr lang="en-US" i="1" dirty="0"/>
              <a:t>want</a:t>
            </a:r>
            <a:r>
              <a:rPr lang="en-US" dirty="0"/>
              <a:t> the Son to suffer and die.</a:t>
            </a:r>
          </a:p>
          <a:p>
            <a:pPr lvl="0"/>
            <a:r>
              <a:rPr lang="en-US" dirty="0"/>
              <a:t>The Son did </a:t>
            </a:r>
            <a:r>
              <a:rPr lang="en-US" i="1" dirty="0"/>
              <a:t>not</a:t>
            </a:r>
            <a:r>
              <a:rPr lang="en-US" dirty="0"/>
              <a:t> </a:t>
            </a:r>
            <a:r>
              <a:rPr lang="en-US" i="1" dirty="0"/>
              <a:t>want</a:t>
            </a:r>
            <a:r>
              <a:rPr lang="en-US" dirty="0"/>
              <a:t> to suffer and die.</a:t>
            </a:r>
          </a:p>
          <a:p>
            <a:pPr lvl="0"/>
            <a:r>
              <a:rPr lang="en-US" dirty="0"/>
              <a:t>The Son was </a:t>
            </a:r>
            <a:r>
              <a:rPr lang="en-US" i="1" dirty="0"/>
              <a:t>willing</a:t>
            </a:r>
            <a:r>
              <a:rPr lang="en-US" dirty="0"/>
              <a:t> to suffer and die to free us from sin.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68802E-6272-4E3B-8D62-AADB2668F6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1" t="21968" r="15875" b="20751"/>
          <a:stretch/>
        </p:blipFill>
        <p:spPr>
          <a:xfrm>
            <a:off x="5105400" y="1892539"/>
            <a:ext cx="3518498" cy="384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069912"/>
      </p:ext>
    </p:extLst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875</TotalTime>
  <Words>697</Words>
  <Application>Microsoft Macintosh PowerPoint</Application>
  <PresentationFormat>On-screen Show (4:3)</PresentationFormat>
  <Paragraphs>78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Courier New</vt:lpstr>
      <vt:lpstr>LIC Presentation template</vt:lpstr>
      <vt:lpstr>Pointing toward  Christ’s Sacrifice </vt:lpstr>
      <vt:lpstr>How are the Old Testament sacrifices connected to Jesus’ sacrifice? </vt:lpstr>
      <vt:lpstr>Paschal Mystery </vt:lpstr>
      <vt:lpstr>Paschal Mystery Prefigured in  Old Testament, Part 1</vt:lpstr>
      <vt:lpstr>Paschal Mystery Prefigured in  Old Testament, Part 2 </vt:lpstr>
      <vt:lpstr>The “Paschal” in Paschal Mystery </vt:lpstr>
      <vt:lpstr>Atonement for Sin Prefigured, Part 1 </vt:lpstr>
      <vt:lpstr>Paul’s Letter to the Hebrews:  Jesus Christ  .  .  .</vt:lpstr>
      <vt:lpstr>Atonement and God’s Forgiveness </vt:lpstr>
      <vt:lpstr>What Is the Connection between  Love and Sacrifice?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Jessica Henderson</cp:lastModifiedBy>
  <cp:revision>113</cp:revision>
  <dcterms:created xsi:type="dcterms:W3CDTF">2011-01-10T17:35:40Z</dcterms:created>
  <dcterms:modified xsi:type="dcterms:W3CDTF">2020-06-09T20:10:57Z</dcterms:modified>
</cp:coreProperties>
</file>